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doXNtTGnXWwv8dcn9jlIM4Z4TH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a:spLocks noGrp="1"/>
          </p:cNvSpPr>
          <p:nvPr>
            <p:ph type="pic" idx="2"/>
          </p:nvPr>
        </p:nvSpPr>
        <p:spPr>
          <a:xfrm>
            <a:off x="1792288" y="612775"/>
            <a:ext cx="5486400" cy="4114800"/>
          </a:xfrm>
          <a:prstGeom prst="rect">
            <a:avLst/>
          </a:prstGeom>
          <a:noFill/>
          <a:ln>
            <a:noFill/>
          </a:ln>
        </p:spPr>
      </p:sp>
      <p:sp>
        <p:nvSpPr>
          <p:cNvPr id="26" name="Google Shape;26;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7" name="Google Shape;2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3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IN" b="1"/>
              <a:t>Class 6</a:t>
            </a:r>
            <a:br>
              <a:rPr lang="en-IN" b="1"/>
            </a:br>
            <a:r>
              <a:rPr lang="en-IN" b="1"/>
              <a:t>Social And Political Life(POLITY)</a:t>
            </a:r>
            <a:br>
              <a:rPr lang="en-IN" b="1"/>
            </a:br>
            <a:r>
              <a:rPr lang="en-IN" b="1"/>
              <a:t>Chapter-1</a:t>
            </a:r>
            <a:br>
              <a:rPr lang="en-IN" b="1"/>
            </a:br>
            <a:r>
              <a:rPr lang="en-IN" b="1"/>
              <a:t>Understanding Diversity</a:t>
            </a:r>
            <a:endParaRPr b="1"/>
          </a:p>
        </p:txBody>
      </p:sp>
      <p:sp>
        <p:nvSpPr>
          <p:cNvPr id="85" name="Google Shape;85;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a:p>
            <a:pPr marL="0" lvl="0" indent="0" algn="ctr" rtl="0">
              <a:spcBef>
                <a:spcPts val="400"/>
              </a:spcBef>
              <a:spcAft>
                <a:spcPts val="0"/>
              </a:spcAft>
              <a:buClr>
                <a:srgbClr val="FF0000"/>
              </a:buClr>
              <a:buSzPts val="3200"/>
              <a:buNone/>
            </a:pPr>
            <a:endParaRPr b="1">
              <a:solidFill>
                <a:srgbClr val="FF0000"/>
              </a:solidFill>
            </a:endParaRPr>
          </a:p>
        </p:txBody>
      </p:sp>
      <p:pic>
        <p:nvPicPr>
          <p:cNvPr id="86" name="Google Shape;86;p1" descr="C:\Users\user\AppData\Local\Microsoft\Windows\INetCache\IE\VQQJH62H\Happy_Flower[1].jpg"/>
          <p:cNvPicPr preferRelativeResize="0"/>
          <p:nvPr/>
        </p:nvPicPr>
        <p:blipFill rotWithShape="1">
          <a:blip r:embed="rId3">
            <a:alphaModFix/>
          </a:blip>
          <a:srcRect/>
          <a:stretch/>
        </p:blipFill>
        <p:spPr>
          <a:xfrm>
            <a:off x="1500166" y="4572008"/>
            <a:ext cx="1285884" cy="1643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Calibri"/>
              <a:buNone/>
            </a:pPr>
            <a:r>
              <a:rPr lang="en-IN" b="1">
                <a:solidFill>
                  <a:srgbClr val="FF0000"/>
                </a:solidFill>
              </a:rPr>
              <a:t>DIVERSITY</a:t>
            </a:r>
            <a:endParaRPr b="1">
              <a:solidFill>
                <a:srgbClr val="FF0000"/>
              </a:solidFill>
            </a:endParaRPr>
          </a:p>
        </p:txBody>
      </p:sp>
      <p:sp>
        <p:nvSpPr>
          <p:cNvPr id="157" name="Google Shape;15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IN"/>
              <a:t>Diversity denotes the cultural differences that exists between people, such as language, dress and traditions, there are also significant variations in the way society organise themselves, in their shared conception of morality, and in the way they interact with their environment.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2"/>
          <p:cNvPicPr preferRelativeResize="0"/>
          <p:nvPr/>
        </p:nvPicPr>
        <p:blipFill rotWithShape="1">
          <a:blip r:embed="rId3">
            <a:alphaModFix/>
          </a:blip>
          <a:srcRect/>
          <a:stretch/>
        </p:blipFill>
        <p:spPr>
          <a:xfrm>
            <a:off x="1357290" y="2214554"/>
            <a:ext cx="1785950" cy="1500198"/>
          </a:xfrm>
          <a:prstGeom prst="rect">
            <a:avLst/>
          </a:prstGeom>
          <a:noFill/>
          <a:ln>
            <a:noFill/>
          </a:ln>
        </p:spPr>
      </p:pic>
      <p:pic>
        <p:nvPicPr>
          <p:cNvPr id="163" name="Google Shape;163;p12"/>
          <p:cNvPicPr preferRelativeResize="0"/>
          <p:nvPr/>
        </p:nvPicPr>
        <p:blipFill rotWithShape="1">
          <a:blip r:embed="rId4">
            <a:alphaModFix/>
          </a:blip>
          <a:srcRect/>
          <a:stretch/>
        </p:blipFill>
        <p:spPr>
          <a:xfrm>
            <a:off x="3571868" y="2071679"/>
            <a:ext cx="2500330" cy="2286015"/>
          </a:xfrm>
          <a:prstGeom prst="rect">
            <a:avLst/>
          </a:prstGeom>
          <a:noFill/>
          <a:ln>
            <a:noFill/>
          </a:ln>
        </p:spPr>
      </p:pic>
      <p:pic>
        <p:nvPicPr>
          <p:cNvPr id="164" name="Google Shape;164;p12" descr="C:\Users\user\AppData\Local\Microsoft\Windows\INetCache\IE\VQQJH62H\examples-broadleaved-trees_2[1].jpg"/>
          <p:cNvPicPr preferRelativeResize="0"/>
          <p:nvPr/>
        </p:nvPicPr>
        <p:blipFill rotWithShape="1">
          <a:blip r:embed="rId5">
            <a:alphaModFix/>
          </a:blip>
          <a:srcRect/>
          <a:stretch/>
        </p:blipFill>
        <p:spPr>
          <a:xfrm>
            <a:off x="6215074" y="1928802"/>
            <a:ext cx="2000264" cy="2143140"/>
          </a:xfrm>
          <a:prstGeom prst="rect">
            <a:avLst/>
          </a:prstGeom>
          <a:noFill/>
          <a:ln>
            <a:noFill/>
          </a:ln>
        </p:spPr>
      </p:pic>
      <p:sp>
        <p:nvSpPr>
          <p:cNvPr id="165" name="Google Shape;165;p12"/>
          <p:cNvSpPr txBox="1"/>
          <p:nvPr/>
        </p:nvSpPr>
        <p:spPr>
          <a:xfrm>
            <a:off x="2643174" y="928670"/>
            <a:ext cx="521497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b="1">
                <a:solidFill>
                  <a:srgbClr val="FF0000"/>
                </a:solidFill>
                <a:latin typeface="Calibri"/>
                <a:ea typeface="Calibri"/>
                <a:cs typeface="Calibri"/>
                <a:sym typeface="Calibri"/>
              </a:rPr>
              <a:t>Nature has created diversity</a:t>
            </a:r>
            <a:endParaRPr sz="3600" b="1">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txBox="1"/>
          <p:nvPr/>
        </p:nvSpPr>
        <p:spPr>
          <a:xfrm>
            <a:off x="2000232" y="1714488"/>
            <a:ext cx="614366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b="1" i="1">
                <a:solidFill>
                  <a:schemeClr val="dk1"/>
                </a:solidFill>
                <a:latin typeface="Calibri"/>
                <a:ea typeface="Calibri"/>
                <a:cs typeface="Calibri"/>
                <a:sym typeface="Calibri"/>
              </a:rPr>
              <a:t>What is inequality? Is it same to diversity?</a:t>
            </a:r>
            <a:endParaRPr sz="2800" b="1" i="1">
              <a:solidFill>
                <a:schemeClr val="dk1"/>
              </a:solidFill>
              <a:latin typeface="Calibri"/>
              <a:ea typeface="Calibri"/>
              <a:cs typeface="Calibri"/>
              <a:sym typeface="Calibri"/>
            </a:endParaRPr>
          </a:p>
        </p:txBody>
      </p:sp>
      <p:pic>
        <p:nvPicPr>
          <p:cNvPr id="171" name="Google Shape;171;p13"/>
          <p:cNvPicPr preferRelativeResize="0"/>
          <p:nvPr/>
        </p:nvPicPr>
        <p:blipFill rotWithShape="1">
          <a:blip r:embed="rId3">
            <a:alphaModFix/>
          </a:blip>
          <a:srcRect/>
          <a:stretch/>
        </p:blipFill>
        <p:spPr>
          <a:xfrm>
            <a:off x="1500166" y="2928934"/>
            <a:ext cx="2857500" cy="2857500"/>
          </a:xfrm>
          <a:prstGeom prst="rect">
            <a:avLst/>
          </a:prstGeom>
          <a:noFill/>
          <a:ln>
            <a:noFill/>
          </a:ln>
        </p:spPr>
      </p:pic>
      <p:pic>
        <p:nvPicPr>
          <p:cNvPr id="172" name="Google Shape;172;p13" descr="C:\Users\user\AppData\Local\Microsoft\Windows\INetCache\IE\4YM9QTEJ\5111708008_6368dfc9e2_b[1].jpg"/>
          <p:cNvPicPr preferRelativeResize="0"/>
          <p:nvPr/>
        </p:nvPicPr>
        <p:blipFill rotWithShape="1">
          <a:blip r:embed="rId4">
            <a:alphaModFix/>
          </a:blip>
          <a:srcRect/>
          <a:stretch/>
        </p:blipFill>
        <p:spPr>
          <a:xfrm>
            <a:off x="5072066" y="3071810"/>
            <a:ext cx="3571900" cy="28530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5" descr="C:\Users\user\AppData\Local\Microsoft\Windows\INetCache\IE\4YM9QTEJ\religious_symbols_by_supostabme[1].png"/>
          <p:cNvPicPr preferRelativeResize="0"/>
          <p:nvPr/>
        </p:nvPicPr>
        <p:blipFill rotWithShape="1">
          <a:blip r:embed="rId3">
            <a:alphaModFix/>
          </a:blip>
          <a:srcRect/>
          <a:stretch/>
        </p:blipFill>
        <p:spPr>
          <a:xfrm>
            <a:off x="1142976" y="1857364"/>
            <a:ext cx="2786082" cy="2000264"/>
          </a:xfrm>
          <a:prstGeom prst="rect">
            <a:avLst/>
          </a:prstGeom>
          <a:noFill/>
          <a:ln>
            <a:noFill/>
          </a:ln>
        </p:spPr>
      </p:pic>
      <p:pic>
        <p:nvPicPr>
          <p:cNvPr id="178" name="Google Shape;178;p15" descr="C:\Users\user\AppData\Local\Microsoft\Windows\INetCache\IE\4YM9QTEJ\houses-1094900_640[1].png"/>
          <p:cNvPicPr preferRelativeResize="0"/>
          <p:nvPr/>
        </p:nvPicPr>
        <p:blipFill rotWithShape="1">
          <a:blip r:embed="rId4">
            <a:alphaModFix/>
          </a:blip>
          <a:srcRect/>
          <a:stretch/>
        </p:blipFill>
        <p:spPr>
          <a:xfrm>
            <a:off x="5429256" y="2428868"/>
            <a:ext cx="3128964" cy="2214578"/>
          </a:xfrm>
          <a:prstGeom prst="rect">
            <a:avLst/>
          </a:prstGeom>
          <a:noFill/>
          <a:ln>
            <a:noFill/>
          </a:ln>
        </p:spPr>
      </p:pic>
      <p:pic>
        <p:nvPicPr>
          <p:cNvPr id="179" name="Google Shape;179;p15" descr="C:\Users\user\AppData\Local\Microsoft\Windows\INetCache\IE\X0KN14HJ\1280px-Holi_Festival_of_Colors_Utah,_United_States_2013[1].jpg"/>
          <p:cNvPicPr preferRelativeResize="0"/>
          <p:nvPr/>
        </p:nvPicPr>
        <p:blipFill rotWithShape="1">
          <a:blip r:embed="rId5">
            <a:alphaModFix/>
          </a:blip>
          <a:srcRect/>
          <a:stretch/>
        </p:blipFill>
        <p:spPr>
          <a:xfrm>
            <a:off x="1928794" y="4214818"/>
            <a:ext cx="2972746" cy="1928826"/>
          </a:xfrm>
          <a:prstGeom prst="rect">
            <a:avLst/>
          </a:prstGeom>
          <a:noFill/>
          <a:ln>
            <a:noFill/>
          </a:ln>
        </p:spPr>
      </p:pic>
      <p:sp>
        <p:nvSpPr>
          <p:cNvPr id="180" name="Google Shape;180;p15"/>
          <p:cNvSpPr txBox="1"/>
          <p:nvPr/>
        </p:nvSpPr>
        <p:spPr>
          <a:xfrm>
            <a:off x="1785918" y="714356"/>
            <a:ext cx="692948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b="1" i="1">
                <a:solidFill>
                  <a:schemeClr val="dk1"/>
                </a:solidFill>
                <a:latin typeface="Calibri"/>
                <a:ea typeface="Calibri"/>
                <a:cs typeface="Calibri"/>
                <a:sym typeface="Calibri"/>
              </a:rPr>
              <a:t>Diversity created and maintained by human being</a:t>
            </a:r>
            <a:endParaRPr sz="3600" b="1" i="1">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IN"/>
              <a:t>Cultural assimilation</a:t>
            </a:r>
            <a:endParaRPr/>
          </a:p>
        </p:txBody>
      </p:sp>
      <p:sp>
        <p:nvSpPr>
          <p:cNvPr id="186" name="Google Shape;18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IN"/>
              <a:t>Transport- bus/aeroplane/train from sheep/camel/foot</a:t>
            </a:r>
            <a:endParaRPr/>
          </a:p>
          <a:p>
            <a:pPr marL="342900" lvl="0" indent="-342900" algn="l" rtl="0">
              <a:spcBef>
                <a:spcPts val="640"/>
              </a:spcBef>
              <a:spcAft>
                <a:spcPts val="0"/>
              </a:spcAft>
              <a:buClr>
                <a:schemeClr val="dk1"/>
              </a:buClr>
              <a:buSzPts val="3200"/>
              <a:buChar char="•"/>
            </a:pPr>
            <a:r>
              <a:rPr lang="en-IN"/>
              <a:t>Moved due to famine/drought/trade/job/war</a:t>
            </a:r>
            <a:endParaRPr/>
          </a:p>
          <a:p>
            <a:pPr marL="342900" lvl="0" indent="-342900" algn="l" rtl="0">
              <a:spcBef>
                <a:spcPts val="640"/>
              </a:spcBef>
              <a:spcAft>
                <a:spcPts val="0"/>
              </a:spcAft>
              <a:buClr>
                <a:schemeClr val="dk1"/>
              </a:buClr>
              <a:buSzPts val="3200"/>
              <a:buChar char="•"/>
            </a:pPr>
            <a:r>
              <a:rPr lang="en-IN"/>
              <a:t>Regions became unique due to unique history</a:t>
            </a:r>
            <a:endParaRPr/>
          </a:p>
          <a:p>
            <a:pPr marL="342900" lvl="0" indent="-342900" algn="l" rtl="0">
              <a:spcBef>
                <a:spcPts val="640"/>
              </a:spcBef>
              <a:spcAft>
                <a:spcPts val="0"/>
              </a:spcAft>
              <a:buClr>
                <a:schemeClr val="dk1"/>
              </a:buClr>
              <a:buSzPts val="3200"/>
              <a:buChar char="•"/>
            </a:pPr>
            <a:r>
              <a:rPr lang="en-IN"/>
              <a:t>City- people depend on market while countryside people depend on farms-geographical factors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7" descr="C:\Users\user\AppData\Local\Microsoft\Windows\INetCache\IE\VQQJH62H\1920px-Stilts_fishermen_Sri_Lanka_02[1].jpg"/>
          <p:cNvPicPr preferRelativeResize="0"/>
          <p:nvPr/>
        </p:nvPicPr>
        <p:blipFill rotWithShape="1">
          <a:blip r:embed="rId3">
            <a:alphaModFix/>
          </a:blip>
          <a:srcRect/>
          <a:stretch/>
        </p:blipFill>
        <p:spPr>
          <a:xfrm>
            <a:off x="1500166" y="1428736"/>
            <a:ext cx="5929354" cy="3000396"/>
          </a:xfrm>
          <a:prstGeom prst="rect">
            <a:avLst/>
          </a:prstGeom>
          <a:noFill/>
          <a:ln>
            <a:noFill/>
          </a:ln>
        </p:spPr>
      </p:pic>
      <p:sp>
        <p:nvSpPr>
          <p:cNvPr id="192" name="Google Shape;192;p17"/>
          <p:cNvSpPr txBox="1"/>
          <p:nvPr/>
        </p:nvSpPr>
        <p:spPr>
          <a:xfrm>
            <a:off x="1857356" y="5072074"/>
            <a:ext cx="70009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dk1"/>
                </a:solidFill>
                <a:latin typeface="Calibri"/>
                <a:ea typeface="Calibri"/>
                <a:cs typeface="Calibri"/>
                <a:sym typeface="Calibri"/>
              </a:rPr>
              <a:t>Goa people are catching fish because of their location near sea.</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IN"/>
              <a:t>Kerela</a:t>
            </a:r>
            <a:endParaRPr/>
          </a:p>
        </p:txBody>
      </p:sp>
      <p:sp>
        <p:nvSpPr>
          <p:cNvPr id="198" name="Google Shape;198;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IN"/>
              <a:t>Surrounded by seas</a:t>
            </a:r>
            <a:endParaRPr/>
          </a:p>
          <a:p>
            <a:pPr marL="342900" lvl="0" indent="-342900" algn="l" rtl="0">
              <a:spcBef>
                <a:spcPts val="592"/>
              </a:spcBef>
              <a:spcAft>
                <a:spcPts val="0"/>
              </a:spcAft>
              <a:buClr>
                <a:schemeClr val="dk1"/>
              </a:buClr>
              <a:buSzPct val="100000"/>
              <a:buChar char="•"/>
            </a:pPr>
            <a:r>
              <a:rPr lang="en-IN"/>
              <a:t>Pepper, cardamom and cloves</a:t>
            </a:r>
            <a:endParaRPr/>
          </a:p>
          <a:p>
            <a:pPr marL="342900" lvl="0" indent="-342900" algn="l" rtl="0">
              <a:spcBef>
                <a:spcPts val="592"/>
              </a:spcBef>
              <a:spcAft>
                <a:spcPts val="0"/>
              </a:spcAft>
              <a:buClr>
                <a:schemeClr val="dk1"/>
              </a:buClr>
              <a:buSzPct val="100000"/>
              <a:buChar char="•"/>
            </a:pPr>
            <a:r>
              <a:rPr lang="en-IN"/>
              <a:t>Jews and arabs came first</a:t>
            </a:r>
            <a:endParaRPr/>
          </a:p>
          <a:p>
            <a:pPr marL="342900" lvl="0" indent="-342900" algn="l" rtl="0">
              <a:spcBef>
                <a:spcPts val="592"/>
              </a:spcBef>
              <a:spcAft>
                <a:spcPts val="0"/>
              </a:spcAft>
              <a:buClr>
                <a:schemeClr val="dk1"/>
              </a:buClr>
              <a:buSzPct val="100000"/>
              <a:buChar char="•"/>
            </a:pPr>
            <a:r>
              <a:rPr lang="en-IN"/>
              <a:t>Spreaded Christianity</a:t>
            </a:r>
            <a:endParaRPr/>
          </a:p>
          <a:p>
            <a:pPr marL="342900" lvl="0" indent="-342900" algn="l" rtl="0">
              <a:spcBef>
                <a:spcPts val="592"/>
              </a:spcBef>
              <a:spcAft>
                <a:spcPts val="0"/>
              </a:spcAft>
              <a:buClr>
                <a:schemeClr val="dk1"/>
              </a:buClr>
              <a:buSzPct val="100000"/>
              <a:buChar char="•"/>
            </a:pPr>
            <a:r>
              <a:rPr lang="en-IN"/>
              <a:t>Ibn Batuta wrote about life of muslims</a:t>
            </a:r>
            <a:endParaRPr/>
          </a:p>
          <a:p>
            <a:pPr marL="342900" lvl="0" indent="-342900" algn="l" rtl="0">
              <a:spcBef>
                <a:spcPts val="592"/>
              </a:spcBef>
              <a:spcAft>
                <a:spcPts val="0"/>
              </a:spcAft>
              <a:buClr>
                <a:schemeClr val="dk1"/>
              </a:buClr>
              <a:buSzPct val="100000"/>
              <a:buChar char="•"/>
            </a:pPr>
            <a:r>
              <a:rPr lang="en-IN"/>
              <a:t>Vasco da Gama came from Portugal</a:t>
            </a:r>
            <a:endParaRPr/>
          </a:p>
          <a:p>
            <a:pPr marL="342900" lvl="0" indent="-342900" algn="l" rtl="0">
              <a:spcBef>
                <a:spcPts val="592"/>
              </a:spcBef>
              <a:spcAft>
                <a:spcPts val="0"/>
              </a:spcAft>
              <a:buClr>
                <a:schemeClr val="dk1"/>
              </a:buClr>
              <a:buSzPct val="100000"/>
              <a:buChar char="•"/>
            </a:pPr>
            <a:r>
              <a:rPr lang="en-IN"/>
              <a:t>Fishing nets-Chinese-Cheena-vala(utensils to fry- cheenachatti)</a:t>
            </a:r>
            <a:endParaRPr/>
          </a:p>
          <a:p>
            <a:pPr marL="342900" lvl="0" indent="-342900" algn="l" rtl="0">
              <a:spcBef>
                <a:spcPts val="592"/>
              </a:spcBef>
              <a:spcAft>
                <a:spcPts val="0"/>
              </a:spcAft>
              <a:buClr>
                <a:schemeClr val="dk1"/>
              </a:buClr>
              <a:buSzPct val="100000"/>
              <a:buChar char="•"/>
            </a:pPr>
            <a:r>
              <a:rPr lang="en-IN"/>
              <a:t>Rice and fish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Calibri"/>
              <a:buNone/>
            </a:pPr>
            <a:r>
              <a:rPr lang="en-IN" sz="2800" b="1" i="1"/>
              <a:t>Diversity is the result of History and Geography of any area-</a:t>
            </a:r>
            <a:endParaRPr sz="2800" b="1" i="1"/>
          </a:p>
        </p:txBody>
      </p:sp>
      <p:pic>
        <p:nvPicPr>
          <p:cNvPr id="204" name="Google Shape;204;p20" descr="C:\Users\user\AppData\Local\Microsoft\Windows\INetCache\IE\VQQJH62H\Kerala_boatrace[1].jpg"/>
          <p:cNvPicPr preferRelativeResize="0">
            <a:picLocks noGrp="1"/>
          </p:cNvPicPr>
          <p:nvPr>
            <p:ph type="body" idx="1"/>
          </p:nvPr>
        </p:nvPicPr>
        <p:blipFill rotWithShape="1">
          <a:blip r:embed="rId3">
            <a:alphaModFix/>
          </a:blip>
          <a:srcRect/>
          <a:stretch/>
        </p:blipFill>
        <p:spPr>
          <a:xfrm>
            <a:off x="571472" y="1714488"/>
            <a:ext cx="7215238" cy="2714644"/>
          </a:xfrm>
          <a:prstGeom prst="rect">
            <a:avLst/>
          </a:prstGeom>
          <a:noFill/>
          <a:ln>
            <a:noFill/>
          </a:ln>
        </p:spPr>
      </p:pic>
      <p:sp>
        <p:nvSpPr>
          <p:cNvPr id="205" name="Google Shape;205;p20"/>
          <p:cNvSpPr txBox="1"/>
          <p:nvPr/>
        </p:nvSpPr>
        <p:spPr>
          <a:xfrm>
            <a:off x="2071670" y="4786322"/>
            <a:ext cx="542928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Kerala people do boat race because of their location near sea. It is also known as VallamKali.</a:t>
            </a: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IN"/>
              <a:t>LADAKH</a:t>
            </a:r>
            <a:endParaRPr/>
          </a:p>
        </p:txBody>
      </p:sp>
      <p:sp>
        <p:nvSpPr>
          <p:cNvPr id="211" name="Google Shape;2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IN"/>
              <a:t>Cold desert</a:t>
            </a:r>
            <a:endParaRPr/>
          </a:p>
          <a:p>
            <a:pPr marL="342900" lvl="0" indent="-342900" algn="l" rtl="0">
              <a:spcBef>
                <a:spcPts val="640"/>
              </a:spcBef>
              <a:spcAft>
                <a:spcPts val="0"/>
              </a:spcAft>
              <a:buClr>
                <a:schemeClr val="dk1"/>
              </a:buClr>
              <a:buSzPts val="3200"/>
              <a:buChar char="•"/>
            </a:pPr>
            <a:r>
              <a:rPr lang="en-IN"/>
              <a:t>Water from melting snow</a:t>
            </a:r>
            <a:endParaRPr/>
          </a:p>
          <a:p>
            <a:pPr marL="342900" lvl="0" indent="-342900" algn="l" rtl="0">
              <a:spcBef>
                <a:spcPts val="640"/>
              </a:spcBef>
              <a:spcAft>
                <a:spcPts val="0"/>
              </a:spcAft>
              <a:buClr>
                <a:schemeClr val="dk1"/>
              </a:buClr>
              <a:buSzPts val="3200"/>
              <a:buChar char="•"/>
            </a:pPr>
            <a:r>
              <a:rPr lang="en-IN"/>
              <a:t>Sheep- pashmina wool</a:t>
            </a:r>
            <a:endParaRPr/>
          </a:p>
          <a:p>
            <a:pPr marL="342900" lvl="0" indent="-342900" algn="l" rtl="0">
              <a:spcBef>
                <a:spcPts val="640"/>
              </a:spcBef>
              <a:spcAft>
                <a:spcPts val="0"/>
              </a:spcAft>
              <a:buClr>
                <a:schemeClr val="dk1"/>
              </a:buClr>
              <a:buSzPts val="3200"/>
              <a:buChar char="•"/>
            </a:pPr>
            <a:r>
              <a:rPr lang="en-IN"/>
              <a:t>Meat and milk-goats, cows dzos(yak cows)</a:t>
            </a:r>
            <a:endParaRPr/>
          </a:p>
          <a:p>
            <a:pPr marL="342900" lvl="0" indent="-342900" algn="l" rtl="0">
              <a:spcBef>
                <a:spcPts val="640"/>
              </a:spcBef>
              <a:spcAft>
                <a:spcPts val="0"/>
              </a:spcAft>
              <a:buClr>
                <a:schemeClr val="dk1"/>
              </a:buClr>
              <a:buSzPts val="3200"/>
              <a:buChar char="•"/>
            </a:pPr>
            <a:r>
              <a:rPr lang="en-IN"/>
              <a:t>Trade route for caravans- tibet- textile, spices and silk</a:t>
            </a:r>
            <a:endParaRPr/>
          </a:p>
          <a:p>
            <a:pPr marL="342900" lvl="0" indent="-342900" algn="l" rtl="0">
              <a:spcBef>
                <a:spcPts val="640"/>
              </a:spcBef>
              <a:spcAft>
                <a:spcPts val="0"/>
              </a:spcAft>
              <a:buClr>
                <a:schemeClr val="dk1"/>
              </a:buClr>
              <a:buSzPts val="3200"/>
              <a:buChar char="•"/>
            </a:pPr>
            <a:r>
              <a:rPr lang="en-IN"/>
              <a:t>Buddhism and Islam</a:t>
            </a:r>
            <a:endParaRPr/>
          </a:p>
          <a:p>
            <a:pPr marL="342900" lvl="0" indent="-342900" algn="l" rtl="0">
              <a:spcBef>
                <a:spcPts val="640"/>
              </a:spcBef>
              <a:spcAft>
                <a:spcPts val="0"/>
              </a:spcAft>
              <a:buClr>
                <a:schemeClr val="dk1"/>
              </a:buClr>
              <a:buSzPts val="3200"/>
              <a:buChar char="•"/>
            </a:pPr>
            <a:r>
              <a:rPr lang="en-IN"/>
              <a:t>Rich in songs and poems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3" descr="C:\Users\user\AppData\Local\Microsoft\Windows\INetCache\IE\W4KUW4P5\272122[1].jpg"/>
          <p:cNvPicPr preferRelativeResize="0"/>
          <p:nvPr/>
        </p:nvPicPr>
        <p:blipFill rotWithShape="1">
          <a:blip r:embed="rId3">
            <a:alphaModFix/>
          </a:blip>
          <a:srcRect/>
          <a:stretch/>
        </p:blipFill>
        <p:spPr>
          <a:xfrm>
            <a:off x="4643438" y="1428736"/>
            <a:ext cx="3929090" cy="3857652"/>
          </a:xfrm>
          <a:prstGeom prst="rect">
            <a:avLst/>
          </a:prstGeom>
          <a:noFill/>
          <a:ln>
            <a:noFill/>
          </a:ln>
        </p:spPr>
      </p:pic>
      <p:pic>
        <p:nvPicPr>
          <p:cNvPr id="217" name="Google Shape;217;p23" descr="C:\Users\user\AppData\Local\Microsoft\Windows\INetCache\IE\4YM9QTEJ\180366[1].jpg"/>
          <p:cNvPicPr preferRelativeResize="0"/>
          <p:nvPr/>
        </p:nvPicPr>
        <p:blipFill rotWithShape="1">
          <a:blip r:embed="rId4">
            <a:alphaModFix/>
          </a:blip>
          <a:srcRect/>
          <a:stretch/>
        </p:blipFill>
        <p:spPr>
          <a:xfrm>
            <a:off x="642910" y="2786058"/>
            <a:ext cx="2857520" cy="2286016"/>
          </a:xfrm>
          <a:prstGeom prst="rect">
            <a:avLst/>
          </a:prstGeom>
          <a:noFill/>
          <a:ln>
            <a:noFill/>
          </a:ln>
        </p:spPr>
      </p:pic>
      <p:pic>
        <p:nvPicPr>
          <p:cNvPr id="218" name="Google Shape;218;p23" descr="C:\Users\user\AppData\Local\Microsoft\Windows\INetCache\IE\VQQJH62H\7676529076_68311aa99f_z[1].jpg"/>
          <p:cNvPicPr preferRelativeResize="0"/>
          <p:nvPr/>
        </p:nvPicPr>
        <p:blipFill rotWithShape="1">
          <a:blip r:embed="rId5">
            <a:alphaModFix/>
          </a:blip>
          <a:srcRect/>
          <a:stretch/>
        </p:blipFill>
        <p:spPr>
          <a:xfrm>
            <a:off x="1928794" y="714356"/>
            <a:ext cx="2905124" cy="1571620"/>
          </a:xfrm>
          <a:prstGeom prst="rect">
            <a:avLst/>
          </a:prstGeom>
          <a:noFill/>
          <a:ln>
            <a:noFill/>
          </a:ln>
        </p:spPr>
      </p:pic>
      <p:sp>
        <p:nvSpPr>
          <p:cNvPr id="219" name="Google Shape;219;p23"/>
          <p:cNvSpPr txBox="1"/>
          <p:nvPr/>
        </p:nvSpPr>
        <p:spPr>
          <a:xfrm>
            <a:off x="2214546" y="5500702"/>
            <a:ext cx="57864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1">
                <a:solidFill>
                  <a:schemeClr val="dk1"/>
                </a:solidFill>
                <a:latin typeface="Calibri"/>
                <a:ea typeface="Calibri"/>
                <a:cs typeface="Calibri"/>
                <a:sym typeface="Calibri"/>
              </a:rPr>
              <a:t>Laddakh people are famous for producing wool and making Pashmina shawl.</a:t>
            </a:r>
            <a:endParaRPr sz="1800" b="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92" name="Google Shape;92;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93" name="Google Shape;93;p2" descr="NCERT 6TH CLASS (CBSE) CIVICS: जानिए UNDERSTANDING DIVERSITY ..."/>
          <p:cNvPicPr preferRelativeResize="0"/>
          <p:nvPr/>
        </p:nvPicPr>
        <p:blipFill rotWithShape="1">
          <a:blip r:embed="rId3">
            <a:alphaModFix/>
          </a:blip>
          <a:srcRect/>
          <a:stretch/>
        </p:blipFill>
        <p:spPr>
          <a:xfrm>
            <a:off x="714348" y="571480"/>
            <a:ext cx="7858180" cy="57150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IN"/>
              <a:t>Unity in Diversity</a:t>
            </a:r>
            <a:endParaRPr/>
          </a:p>
        </p:txBody>
      </p:sp>
      <p:sp>
        <p:nvSpPr>
          <p:cNvPr id="225" name="Google Shape;225;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IN"/>
              <a:t>Independence movement in India</a:t>
            </a:r>
            <a:endParaRPr/>
          </a:p>
          <a:p>
            <a:pPr marL="342900" lvl="0" indent="-342900" algn="l" rtl="0">
              <a:spcBef>
                <a:spcPts val="640"/>
              </a:spcBef>
              <a:spcAft>
                <a:spcPts val="0"/>
              </a:spcAft>
              <a:buClr>
                <a:schemeClr val="dk1"/>
              </a:buClr>
              <a:buSzPts val="3200"/>
              <a:buChar char="•"/>
            </a:pPr>
            <a:r>
              <a:rPr lang="en-IN"/>
              <a:t>Divide and rule- failed</a:t>
            </a:r>
            <a:endParaRPr/>
          </a:p>
          <a:p>
            <a:pPr marL="342900" lvl="0" indent="-342900" algn="l" rtl="0">
              <a:spcBef>
                <a:spcPts val="640"/>
              </a:spcBef>
              <a:spcAft>
                <a:spcPts val="0"/>
              </a:spcAft>
              <a:buClr>
                <a:schemeClr val="dk1"/>
              </a:buClr>
              <a:buSzPts val="3200"/>
              <a:buChar char="•"/>
            </a:pPr>
            <a:r>
              <a:rPr lang="en-IN"/>
              <a:t>General Dyre- Jallianwala Bagh Massacre- Hindus and Muslims, rich and poor</a:t>
            </a:r>
            <a:endParaRPr/>
          </a:p>
          <a:p>
            <a:pPr marL="342900" lvl="0" indent="-342900" algn="l" rtl="0">
              <a:spcBef>
                <a:spcPts val="640"/>
              </a:spcBef>
              <a:spcAft>
                <a:spcPts val="0"/>
              </a:spcAft>
              <a:buClr>
                <a:schemeClr val="dk1"/>
              </a:buClr>
              <a:buSzPts val="3200"/>
              <a:buChar char="•"/>
            </a:pPr>
            <a:r>
              <a:rPr lang="en-IN"/>
              <a:t>Songs and symbols and anthem(by Rabindranath Tagore)</a:t>
            </a:r>
            <a:endParaRPr/>
          </a:p>
          <a:p>
            <a:pPr marL="342900" lvl="0" indent="-342900" algn="l" rtl="0">
              <a:spcBef>
                <a:spcPts val="640"/>
              </a:spcBef>
              <a:spcAft>
                <a:spcPts val="0"/>
              </a:spcAft>
              <a:buClr>
                <a:schemeClr val="dk1"/>
              </a:buClr>
              <a:buSzPts val="3200"/>
              <a:buChar char="•"/>
            </a:pPr>
            <a:r>
              <a:rPr lang="en-IN"/>
              <a:t>Discovery of India by Nehru- unity is from within- tolerance and compassion- he phrased the word “unity in diversity”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p:nvPr/>
        </p:nvSpPr>
        <p:spPr>
          <a:xfrm>
            <a:off x="2786050" y="2571744"/>
            <a:ext cx="442915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6000">
                <a:solidFill>
                  <a:schemeClr val="dk1"/>
                </a:solidFill>
                <a:latin typeface="Calibri"/>
                <a:ea typeface="Calibri"/>
                <a:cs typeface="Calibri"/>
                <a:sym typeface="Calibri"/>
              </a:rPr>
              <a:t>THE END</a:t>
            </a:r>
            <a:endParaRPr sz="6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IN"/>
              <a:t>Let’s have some examples-</a:t>
            </a:r>
            <a:endParaRPr/>
          </a:p>
        </p:txBody>
      </p:sp>
      <p:sp>
        <p:nvSpPr>
          <p:cNvPr id="99" name="Google Shape;9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IN"/>
              <a:t>Do we draw the things very similar to our friend’s drawing?</a:t>
            </a:r>
            <a:endParaRPr/>
          </a:p>
          <a:p>
            <a:pPr marL="342900" lvl="0" indent="-342900" algn="l" rtl="0">
              <a:spcBef>
                <a:spcPts val="640"/>
              </a:spcBef>
              <a:spcAft>
                <a:spcPts val="0"/>
              </a:spcAft>
              <a:buClr>
                <a:schemeClr val="dk1"/>
              </a:buClr>
              <a:buSzPts val="3200"/>
              <a:buChar char="•"/>
            </a:pPr>
            <a:r>
              <a:rPr lang="en-IN"/>
              <a:t>Do we have the similar names in class room?</a:t>
            </a:r>
            <a:endParaRPr/>
          </a:p>
          <a:p>
            <a:pPr marL="342900" lvl="0" indent="-342900" algn="l" rtl="0">
              <a:spcBef>
                <a:spcPts val="640"/>
              </a:spcBef>
              <a:spcAft>
                <a:spcPts val="0"/>
              </a:spcAft>
              <a:buClr>
                <a:schemeClr val="dk1"/>
              </a:buClr>
              <a:buSzPts val="3200"/>
              <a:buChar char="•"/>
            </a:pPr>
            <a:r>
              <a:rPr lang="en-IN"/>
              <a:t>Do our friends look similar to each other?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IN"/>
              <a:t>If your answer is ‘yes’, then what?</a:t>
            </a:r>
            <a:endParaRPr/>
          </a:p>
        </p:txBody>
      </p:sp>
      <p:pic>
        <p:nvPicPr>
          <p:cNvPr id="105" name="Google Shape;105;p4"/>
          <p:cNvPicPr preferRelativeResize="0">
            <a:picLocks noGrp="1"/>
          </p:cNvPicPr>
          <p:nvPr>
            <p:ph type="body" idx="1"/>
          </p:nvPr>
        </p:nvPicPr>
        <p:blipFill rotWithShape="1">
          <a:blip r:embed="rId3">
            <a:alphaModFix/>
          </a:blip>
          <a:srcRect/>
          <a:stretch/>
        </p:blipFill>
        <p:spPr>
          <a:xfrm>
            <a:off x="1519380" y="1600200"/>
            <a:ext cx="6105240" cy="45259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dk1"/>
              </a:buClr>
              <a:buSzPct val="100000"/>
              <a:buFont typeface="Calibri"/>
              <a:buNone/>
            </a:pPr>
            <a:r>
              <a:rPr lang="en-IN"/>
              <a:t>Different dresses people wear in different States. Which one is your favourite?</a:t>
            </a:r>
            <a:endParaRPr/>
          </a:p>
        </p:txBody>
      </p:sp>
      <p:sp>
        <p:nvSpPr>
          <p:cNvPr id="111" name="Google Shape;111;p5"/>
          <p:cNvSpPr>
            <a:spLocks noGrp="1"/>
          </p:cNvSpPr>
          <p:nvPr>
            <p:ph type="pic" idx="2"/>
          </p:nvPr>
        </p:nvSpPr>
        <p:spPr>
          <a:xfrm>
            <a:off x="1792288" y="612775"/>
            <a:ext cx="5486400" cy="4114800"/>
          </a:xfrm>
          <a:prstGeom prst="rect">
            <a:avLst/>
          </a:prstGeom>
          <a:noFill/>
          <a:ln>
            <a:noFill/>
          </a:ln>
        </p:spPr>
      </p:sp>
      <p:sp>
        <p:nvSpPr>
          <p:cNvPr id="112" name="Google Shape;112;p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00"/>
              <a:buNone/>
            </a:pPr>
            <a:endParaRPr/>
          </a:p>
        </p:txBody>
      </p:sp>
      <p:pic>
        <p:nvPicPr>
          <p:cNvPr id="113" name="Google Shape;113;p5" descr="https://player.slideplayer.com/25/8004923/data/images/img6.jpg"/>
          <p:cNvPicPr preferRelativeResize="0"/>
          <p:nvPr/>
        </p:nvPicPr>
        <p:blipFill rotWithShape="1">
          <a:blip r:embed="rId3">
            <a:alphaModFix/>
          </a:blip>
          <a:srcRect/>
          <a:stretch/>
        </p:blipFill>
        <p:spPr>
          <a:xfrm>
            <a:off x="1928794" y="1857364"/>
            <a:ext cx="5143536" cy="25717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6" descr="https://encrypted-tbn1.gstatic.com/images?q=tbn:ANd9GcSvnumI9BH7t6Tc6YddU0hhu2nBGKMFwpCcZa7nVkLZ1aGz1182PmH29qlf"/>
          <p:cNvPicPr preferRelativeResize="0"/>
          <p:nvPr/>
        </p:nvPicPr>
        <p:blipFill rotWithShape="1">
          <a:blip r:embed="rId3">
            <a:alphaModFix/>
          </a:blip>
          <a:srcRect/>
          <a:stretch/>
        </p:blipFill>
        <p:spPr>
          <a:xfrm>
            <a:off x="1285852" y="642918"/>
            <a:ext cx="2143125" cy="1624016"/>
          </a:xfrm>
          <a:prstGeom prst="rect">
            <a:avLst/>
          </a:prstGeom>
          <a:noFill/>
          <a:ln>
            <a:noFill/>
          </a:ln>
        </p:spPr>
      </p:pic>
      <p:pic>
        <p:nvPicPr>
          <p:cNvPr id="119" name="Google Shape;119;p6" descr="Image result for Gujarati food"/>
          <p:cNvPicPr preferRelativeResize="0"/>
          <p:nvPr/>
        </p:nvPicPr>
        <p:blipFill rotWithShape="1">
          <a:blip r:embed="rId4">
            <a:alphaModFix/>
          </a:blip>
          <a:srcRect/>
          <a:stretch/>
        </p:blipFill>
        <p:spPr>
          <a:xfrm>
            <a:off x="3786182" y="857232"/>
            <a:ext cx="1905000" cy="1266826"/>
          </a:xfrm>
          <a:prstGeom prst="rect">
            <a:avLst/>
          </a:prstGeom>
          <a:noFill/>
          <a:ln>
            <a:noFill/>
          </a:ln>
        </p:spPr>
      </p:pic>
      <p:pic>
        <p:nvPicPr>
          <p:cNvPr id="120" name="Google Shape;120;p6" descr="https://player.slideplayer.com/25/8004923/data/images/img3.jpg"/>
          <p:cNvPicPr preferRelativeResize="0"/>
          <p:nvPr/>
        </p:nvPicPr>
        <p:blipFill rotWithShape="1">
          <a:blip r:embed="rId5">
            <a:alphaModFix/>
          </a:blip>
          <a:srcRect/>
          <a:stretch/>
        </p:blipFill>
        <p:spPr>
          <a:xfrm>
            <a:off x="5857884" y="1000108"/>
            <a:ext cx="2143125" cy="1266826"/>
          </a:xfrm>
          <a:prstGeom prst="rect">
            <a:avLst/>
          </a:prstGeom>
          <a:noFill/>
          <a:ln>
            <a:noFill/>
          </a:ln>
        </p:spPr>
      </p:pic>
      <p:pic>
        <p:nvPicPr>
          <p:cNvPr id="121" name="Google Shape;121;p6" descr="https://encrypted-tbn0.gstatic.com/images?q=tbn:ANd9GcSddIAaZOKoU81D3V6p9KgW2szdCjCKEUYhDpKfFWxFr-5g_kCxzm-sDtnr"/>
          <p:cNvPicPr preferRelativeResize="0"/>
          <p:nvPr/>
        </p:nvPicPr>
        <p:blipFill rotWithShape="1">
          <a:blip r:embed="rId6">
            <a:alphaModFix/>
          </a:blip>
          <a:srcRect/>
          <a:stretch/>
        </p:blipFill>
        <p:spPr>
          <a:xfrm>
            <a:off x="1071538" y="2500306"/>
            <a:ext cx="1885950" cy="1266826"/>
          </a:xfrm>
          <a:prstGeom prst="rect">
            <a:avLst/>
          </a:prstGeom>
          <a:noFill/>
          <a:ln>
            <a:noFill/>
          </a:ln>
        </p:spPr>
      </p:pic>
      <p:pic>
        <p:nvPicPr>
          <p:cNvPr id="122" name="Google Shape;122;p6"/>
          <p:cNvPicPr preferRelativeResize="0"/>
          <p:nvPr/>
        </p:nvPicPr>
        <p:blipFill rotWithShape="1">
          <a:blip r:embed="rId7">
            <a:alphaModFix/>
          </a:blip>
          <a:srcRect/>
          <a:stretch/>
        </p:blipFill>
        <p:spPr>
          <a:xfrm>
            <a:off x="3357554" y="2571744"/>
            <a:ext cx="1814507" cy="1143008"/>
          </a:xfrm>
          <a:prstGeom prst="rect">
            <a:avLst/>
          </a:prstGeom>
          <a:noFill/>
          <a:ln>
            <a:noFill/>
          </a:ln>
        </p:spPr>
      </p:pic>
      <p:pic>
        <p:nvPicPr>
          <p:cNvPr id="123" name="Google Shape;123;p6"/>
          <p:cNvPicPr preferRelativeResize="0"/>
          <p:nvPr/>
        </p:nvPicPr>
        <p:blipFill rotWithShape="1">
          <a:blip r:embed="rId8">
            <a:alphaModFix/>
          </a:blip>
          <a:srcRect/>
          <a:stretch/>
        </p:blipFill>
        <p:spPr>
          <a:xfrm>
            <a:off x="5857884" y="2428869"/>
            <a:ext cx="2714644" cy="1571635"/>
          </a:xfrm>
          <a:prstGeom prst="rect">
            <a:avLst/>
          </a:prstGeom>
          <a:noFill/>
          <a:ln>
            <a:noFill/>
          </a:ln>
        </p:spPr>
      </p:pic>
      <p:sp>
        <p:nvSpPr>
          <p:cNvPr id="124" name="Google Shape;124;p6"/>
          <p:cNvSpPr/>
          <p:nvPr/>
        </p:nvSpPr>
        <p:spPr>
          <a:xfrm>
            <a:off x="1857356" y="4357694"/>
            <a:ext cx="3571900" cy="1700218"/>
          </a:xfrm>
          <a:prstGeom prst="irregularSeal2">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b="0" i="0" u="none" strike="noStrike" cap="none">
                <a:solidFill>
                  <a:schemeClr val="lt1"/>
                </a:solidFill>
                <a:latin typeface="Calibri"/>
                <a:ea typeface="Calibri"/>
                <a:cs typeface="Calibri"/>
                <a:sym typeface="Calibri"/>
              </a:rPr>
              <a:t>Which one is your favourite food? </a:t>
            </a:r>
            <a:endParaRPr sz="1800" b="0" i="0" u="none" strike="noStrike" cap="none">
              <a:solidFill>
                <a:schemeClr val="lt1"/>
              </a:solidFill>
              <a:latin typeface="Calibri"/>
              <a:ea typeface="Calibri"/>
              <a:cs typeface="Calibri"/>
              <a:sym typeface="Calibri"/>
            </a:endParaRPr>
          </a:p>
        </p:txBody>
      </p:sp>
      <p:sp>
        <p:nvSpPr>
          <p:cNvPr id="125" name="Google Shape;125;p6"/>
          <p:cNvSpPr/>
          <p:nvPr/>
        </p:nvSpPr>
        <p:spPr>
          <a:xfrm>
            <a:off x="5643570" y="4929198"/>
            <a:ext cx="3071834" cy="914400"/>
          </a:xfrm>
          <a:prstGeom prst="smileyFace">
            <a:avLst>
              <a:gd name="adj" fmla="val 4653"/>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b="0" i="0" u="none" strike="noStrike" cap="none">
                <a:solidFill>
                  <a:schemeClr val="lt1"/>
                </a:solidFill>
                <a:latin typeface="Calibri"/>
                <a:ea typeface="Calibri"/>
                <a:cs typeface="Calibri"/>
                <a:sym typeface="Calibri"/>
              </a:rPr>
              <a:t>Umm...you would not like to eat same food everyday.</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dk1"/>
              </a:buClr>
              <a:buSzPct val="100000"/>
              <a:buFont typeface="Calibri"/>
              <a:buNone/>
            </a:pPr>
            <a:r>
              <a:rPr lang="en-IN"/>
              <a:t>Where do you want to go in your vacation?</a:t>
            </a:r>
            <a:br>
              <a:rPr lang="en-IN"/>
            </a:br>
            <a:r>
              <a:rPr lang="en-IN"/>
              <a:t>Not always in same area.</a:t>
            </a:r>
            <a:endParaRPr/>
          </a:p>
        </p:txBody>
      </p:sp>
      <p:sp>
        <p:nvSpPr>
          <p:cNvPr id="131" name="Google Shape;131;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00"/>
              <a:buNone/>
            </a:pPr>
            <a:endParaRPr/>
          </a:p>
        </p:txBody>
      </p:sp>
      <p:pic>
        <p:nvPicPr>
          <p:cNvPr id="132" name="Google Shape;132;p7"/>
          <p:cNvPicPr preferRelativeResize="0">
            <a:picLocks noGrp="1"/>
          </p:cNvPicPr>
          <p:nvPr>
            <p:ph type="pic" idx="2"/>
          </p:nvPr>
        </p:nvPicPr>
        <p:blipFill rotWithShape="1">
          <a:blip r:embed="rId3">
            <a:alphaModFix/>
          </a:blip>
          <a:srcRect l="101" r="100"/>
          <a:stretch/>
        </p:blipFill>
        <p:spPr>
          <a:xfrm>
            <a:off x="1792288" y="1214422"/>
            <a:ext cx="2065332" cy="1285884"/>
          </a:xfrm>
          <a:prstGeom prst="rect">
            <a:avLst/>
          </a:prstGeom>
          <a:noFill/>
          <a:ln>
            <a:noFill/>
          </a:ln>
        </p:spPr>
      </p:pic>
      <p:pic>
        <p:nvPicPr>
          <p:cNvPr id="133" name="Google Shape;133;p7" descr="C:\Users\user\AppData\Local\Microsoft\Windows\INetCache\IE\X0KN14HJ\Thorn_Tree_Sossusvlei_Namib_Desert_Namibia_Luca_Galuzzi_2004[1].jpg"/>
          <p:cNvPicPr preferRelativeResize="0"/>
          <p:nvPr/>
        </p:nvPicPr>
        <p:blipFill rotWithShape="1">
          <a:blip r:embed="rId4">
            <a:alphaModFix/>
          </a:blip>
          <a:srcRect/>
          <a:stretch/>
        </p:blipFill>
        <p:spPr>
          <a:xfrm>
            <a:off x="4000496" y="857232"/>
            <a:ext cx="3071834" cy="1967861"/>
          </a:xfrm>
          <a:prstGeom prst="rect">
            <a:avLst/>
          </a:prstGeom>
          <a:noFill/>
          <a:ln>
            <a:noFill/>
          </a:ln>
        </p:spPr>
      </p:pic>
      <p:pic>
        <p:nvPicPr>
          <p:cNvPr id="134" name="Google Shape;134;p7" descr="C:\Users\user\AppData\Local\Microsoft\Windows\INetCache\IE\W4KUW4P5\colva-beach-03[1].jpg"/>
          <p:cNvPicPr preferRelativeResize="0"/>
          <p:nvPr/>
        </p:nvPicPr>
        <p:blipFill rotWithShape="1">
          <a:blip r:embed="rId5">
            <a:alphaModFix/>
          </a:blip>
          <a:srcRect/>
          <a:stretch/>
        </p:blipFill>
        <p:spPr>
          <a:xfrm>
            <a:off x="1214414" y="2643182"/>
            <a:ext cx="2286000" cy="1530096"/>
          </a:xfrm>
          <a:prstGeom prst="rect">
            <a:avLst/>
          </a:prstGeom>
          <a:noFill/>
          <a:ln>
            <a:noFill/>
          </a:ln>
        </p:spPr>
      </p:pic>
      <p:pic>
        <p:nvPicPr>
          <p:cNvPr id="135" name="Google Shape;135;p7" descr="C:\Users\user\AppData\Local\Microsoft\Windows\INetCache\IE\4YM9QTEJ\treeground[1].jpg"/>
          <p:cNvPicPr preferRelativeResize="0"/>
          <p:nvPr/>
        </p:nvPicPr>
        <p:blipFill rotWithShape="1">
          <a:blip r:embed="rId6">
            <a:alphaModFix/>
          </a:blip>
          <a:srcRect/>
          <a:stretch/>
        </p:blipFill>
        <p:spPr>
          <a:xfrm>
            <a:off x="4000496" y="3071810"/>
            <a:ext cx="2286016" cy="12858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p:nvPr/>
        </p:nvSpPr>
        <p:spPr>
          <a:xfrm>
            <a:off x="1571604" y="5000636"/>
            <a:ext cx="56436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0" i="0" u="none" strike="noStrike" cap="none">
                <a:solidFill>
                  <a:schemeClr val="dk1"/>
                </a:solidFill>
                <a:latin typeface="Calibri"/>
                <a:ea typeface="Calibri"/>
                <a:cs typeface="Calibri"/>
                <a:sym typeface="Calibri"/>
              </a:rPr>
              <a:t>What games you and your friends play in school?</a:t>
            </a:r>
            <a:endParaRPr sz="1800">
              <a:solidFill>
                <a:schemeClr val="dk1"/>
              </a:solidFill>
              <a:latin typeface="Calibri"/>
              <a:ea typeface="Calibri"/>
              <a:cs typeface="Calibri"/>
              <a:sym typeface="Calibri"/>
            </a:endParaRPr>
          </a:p>
        </p:txBody>
      </p:sp>
      <p:pic>
        <p:nvPicPr>
          <p:cNvPr id="141" name="Google Shape;141;p8"/>
          <p:cNvPicPr preferRelativeResize="0"/>
          <p:nvPr/>
        </p:nvPicPr>
        <p:blipFill rotWithShape="1">
          <a:blip r:embed="rId3">
            <a:alphaModFix/>
          </a:blip>
          <a:srcRect/>
          <a:stretch/>
        </p:blipFill>
        <p:spPr>
          <a:xfrm>
            <a:off x="1214415" y="1000109"/>
            <a:ext cx="2714643" cy="1643073"/>
          </a:xfrm>
          <a:prstGeom prst="rect">
            <a:avLst/>
          </a:prstGeom>
          <a:noFill/>
          <a:ln>
            <a:noFill/>
          </a:ln>
        </p:spPr>
      </p:pic>
      <p:pic>
        <p:nvPicPr>
          <p:cNvPr id="142" name="Google Shape;142;p8" descr="C:\Users\user\AppData\Local\Microsoft\Windows\INetCache\IE\4YM9QTEJ\001202-N-2383B-520_Navy_Football_Game[1].jpg"/>
          <p:cNvPicPr preferRelativeResize="0"/>
          <p:nvPr/>
        </p:nvPicPr>
        <p:blipFill rotWithShape="1">
          <a:blip r:embed="rId4">
            <a:alphaModFix/>
          </a:blip>
          <a:srcRect/>
          <a:stretch/>
        </p:blipFill>
        <p:spPr>
          <a:xfrm>
            <a:off x="4643438" y="928670"/>
            <a:ext cx="2571768" cy="1857388"/>
          </a:xfrm>
          <a:prstGeom prst="rect">
            <a:avLst/>
          </a:prstGeom>
          <a:noFill/>
          <a:ln>
            <a:noFill/>
          </a:ln>
        </p:spPr>
      </p:pic>
      <p:pic>
        <p:nvPicPr>
          <p:cNvPr id="143" name="Google Shape;143;p8"/>
          <p:cNvPicPr preferRelativeResize="0"/>
          <p:nvPr/>
        </p:nvPicPr>
        <p:blipFill rotWithShape="1">
          <a:blip r:embed="rId5">
            <a:alphaModFix/>
          </a:blip>
          <a:srcRect/>
          <a:stretch/>
        </p:blipFill>
        <p:spPr>
          <a:xfrm>
            <a:off x="1285853" y="3143248"/>
            <a:ext cx="3214710" cy="1955802"/>
          </a:xfrm>
          <a:prstGeom prst="rect">
            <a:avLst/>
          </a:prstGeom>
          <a:noFill/>
          <a:ln>
            <a:noFill/>
          </a:ln>
        </p:spPr>
      </p:pic>
      <p:pic>
        <p:nvPicPr>
          <p:cNvPr id="144" name="Google Shape;144;p8" descr="C:\Users\user\AppData\Local\Microsoft\Windows\INetCache\IE\VQQJH62H\tennis[1].jpg"/>
          <p:cNvPicPr preferRelativeResize="0"/>
          <p:nvPr/>
        </p:nvPicPr>
        <p:blipFill rotWithShape="1">
          <a:blip r:embed="rId6">
            <a:alphaModFix/>
          </a:blip>
          <a:srcRect/>
          <a:stretch/>
        </p:blipFill>
        <p:spPr>
          <a:xfrm>
            <a:off x="5072066" y="2786058"/>
            <a:ext cx="24003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722313" y="2643182"/>
            <a:ext cx="7772400" cy="312579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Font typeface="Calibri"/>
              <a:buNone/>
            </a:pPr>
            <a:endParaRPr sz="2000"/>
          </a:p>
        </p:txBody>
      </p:sp>
      <p:sp>
        <p:nvSpPr>
          <p:cNvPr id="150" name="Google Shape;150;p10"/>
          <p:cNvSpPr txBox="1">
            <a:spLocks noGrp="1"/>
          </p:cNvSpPr>
          <p:nvPr>
            <p:ph type="body" idx="1"/>
          </p:nvPr>
        </p:nvSpPr>
        <p:spPr>
          <a:xfrm>
            <a:off x="722313" y="642919"/>
            <a:ext cx="7772400" cy="1643073"/>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600"/>
              <a:buNone/>
            </a:pPr>
            <a:r>
              <a:rPr lang="en-IN" sz="3600" b="1" i="1">
                <a:solidFill>
                  <a:schemeClr val="dk1"/>
                </a:solidFill>
              </a:rPr>
              <a:t>So now define “DIVERSITY”</a:t>
            </a:r>
            <a:endParaRPr sz="3600" b="1" i="1">
              <a:solidFill>
                <a:schemeClr val="dk1"/>
              </a:solidFill>
            </a:endParaRPr>
          </a:p>
        </p:txBody>
      </p:sp>
      <p:pic>
        <p:nvPicPr>
          <p:cNvPr id="151" name="Google Shape;151;p10" descr="See the source image"/>
          <p:cNvPicPr preferRelativeResize="0"/>
          <p:nvPr/>
        </p:nvPicPr>
        <p:blipFill rotWithShape="1">
          <a:blip r:embed="rId3">
            <a:alphaModFix/>
          </a:blip>
          <a:srcRect/>
          <a:stretch/>
        </p:blipFill>
        <p:spPr>
          <a:xfrm>
            <a:off x="571472" y="2643182"/>
            <a:ext cx="7500990" cy="314327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386</Words>
  <PresentationFormat>On-screen Show (4:3)</PresentationFormat>
  <Paragraphs>50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Class 6 Social And Political Life(POLITY) Chapter-1 Understanding Diversity</vt:lpstr>
      <vt:lpstr>Slide 2</vt:lpstr>
      <vt:lpstr>Let’s have some examples-</vt:lpstr>
      <vt:lpstr>If your answer is ‘yes’, then what?</vt:lpstr>
      <vt:lpstr>Different dresses people wear in different States. Which one is your favourite?</vt:lpstr>
      <vt:lpstr>Slide 6</vt:lpstr>
      <vt:lpstr>Where do you want to go in your vacation? Not always in same area.</vt:lpstr>
      <vt:lpstr>Slide 8</vt:lpstr>
      <vt:lpstr>Slide 9</vt:lpstr>
      <vt:lpstr>DIVERSITY</vt:lpstr>
      <vt:lpstr>Slide 11</vt:lpstr>
      <vt:lpstr>Slide 12</vt:lpstr>
      <vt:lpstr>Slide 13</vt:lpstr>
      <vt:lpstr>Cultural assimilation</vt:lpstr>
      <vt:lpstr>Slide 15</vt:lpstr>
      <vt:lpstr>Kerela</vt:lpstr>
      <vt:lpstr>Diversity is the result of History and Geography of any area-</vt:lpstr>
      <vt:lpstr>LADAKH</vt:lpstr>
      <vt:lpstr>Slide 19</vt:lpstr>
      <vt:lpstr>Unity in Diversity</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6 Social And Political Life(POLITY) Chapter-1 Understanding Diversity</dc:title>
  <dc:creator>user</dc:creator>
  <cp:lastModifiedBy>sns</cp:lastModifiedBy>
  <cp:revision>1</cp:revision>
  <dcterms:created xsi:type="dcterms:W3CDTF">2020-04-22T05:19:14Z</dcterms:created>
  <dcterms:modified xsi:type="dcterms:W3CDTF">2023-10-26T04:59:31Z</dcterms:modified>
</cp:coreProperties>
</file>